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70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7F78647-5831-4283-B973-AF9478FD3B04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822FA67-B0FF-4575-9DAE-FCB74EB02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8647-5831-4283-B973-AF9478FD3B04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FA67-B0FF-4575-9DAE-FCB74EB02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8647-5831-4283-B973-AF9478FD3B04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FA67-B0FF-4575-9DAE-FCB74EB02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8647-5831-4283-B973-AF9478FD3B04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FA67-B0FF-4575-9DAE-FCB74EB02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8647-5831-4283-B973-AF9478FD3B04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FA67-B0FF-4575-9DAE-FCB74EB02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8647-5831-4283-B973-AF9478FD3B04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FA67-B0FF-4575-9DAE-FCB74EB02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7F78647-5831-4283-B973-AF9478FD3B04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822FA67-B0FF-4575-9DAE-FCB74EB02E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7F78647-5831-4283-B973-AF9478FD3B04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822FA67-B0FF-4575-9DAE-FCB74EB02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8647-5831-4283-B973-AF9478FD3B04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FA67-B0FF-4575-9DAE-FCB74EB02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8647-5831-4283-B973-AF9478FD3B04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FA67-B0FF-4575-9DAE-FCB74EB02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8647-5831-4283-B973-AF9478FD3B04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FA67-B0FF-4575-9DAE-FCB74EB02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7F78647-5831-4283-B973-AF9478FD3B04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822FA67-B0FF-4575-9DAE-FCB74EB02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8582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002060"/>
                </a:solidFill>
              </a:rPr>
              <a:t/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/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  <a:latin typeface="+mn-lt"/>
              </a:rPr>
              <a:t>Республиканская </a:t>
            </a:r>
            <a:r>
              <a:rPr lang="ru-RU" sz="2700" b="1" dirty="0">
                <a:solidFill>
                  <a:srgbClr val="002060"/>
                </a:solidFill>
                <a:latin typeface="+mn-lt"/>
              </a:rPr>
              <a:t>научно-практическая конференция «Реализация ФГОС как механизм инновационного развития образовательной организации и профессионального развития педагога»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924944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Секция 1. Реализация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предпрофильной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подготовки и профильного обучения в условиях сетевого взаимодействия образовательных организаций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518457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+mn-lt"/>
              </a:rPr>
              <a:t>Целевая группа программы – молодые специалисты:</a:t>
            </a: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-</a:t>
            </a:r>
            <a:r>
              <a:rPr lang="ru-RU" sz="2400" dirty="0" smtClean="0">
                <a:latin typeface="+mn-lt"/>
              </a:rPr>
              <a:t>молодые специалисты, получившие диплом о педагогическом образовании и в тот же год трудоустроившиеся в ОО;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-педагоги, пришедшие работать в другой тип ОО, и на другую педагогическую должность, но имеющие опыт работы в ОО;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-педагоги, вернувшиеся к профессиональной педагогической деятельности после длительного перерыва (трех и более лет);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-специалисты, не имеющие педагогического образования (обучающиеся заочно) и опыта педагогической работы;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507288" cy="5022304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latin typeface="+mn-lt"/>
              </a:rPr>
              <a:t>Основные участники реализации программы:</a:t>
            </a:r>
            <a:r>
              <a:rPr lang="ru-RU" sz="2700" i="1" dirty="0" smtClean="0">
                <a:latin typeface="+mn-lt"/>
              </a:rPr>
              <a:t/>
            </a:r>
            <a:br>
              <a:rPr lang="ru-RU" sz="2700" i="1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/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методисты УО;</a:t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-заместитель директора по УВР и ВР;</a:t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-руководитель МО;</a:t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-куратор «Школы молодого педагога»;</a:t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-(</a:t>
            </a:r>
            <a:r>
              <a:rPr lang="ru-RU" sz="2700" dirty="0" err="1" smtClean="0">
                <a:latin typeface="+mn-lt"/>
              </a:rPr>
              <a:t>тьютор</a:t>
            </a:r>
            <a:r>
              <a:rPr lang="ru-RU" sz="2700" dirty="0" smtClean="0">
                <a:latin typeface="+mn-lt"/>
              </a:rPr>
              <a:t>) – педагог – наставник ;</a:t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-педагог – психолог;</a:t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-педагоги, включающиеся в деятельность по сопровождению молодого специалиста в зависимости от этапа сопровождения.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5022304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+mn-lt"/>
              </a:rPr>
              <a:t>Направления информационно – методического сопровождения :  </a:t>
            </a: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-Нормативно-правовое обеспечение образовательной деятельности </a:t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-</a:t>
            </a:r>
            <a:r>
              <a:rPr lang="ru-RU" sz="2200" dirty="0" err="1" smtClean="0">
                <a:latin typeface="+mn-lt"/>
              </a:rPr>
              <a:t>Психолого</a:t>
            </a:r>
            <a:r>
              <a:rPr lang="ru-RU" sz="2200" dirty="0" smtClean="0">
                <a:latin typeface="+mn-lt"/>
              </a:rPr>
              <a:t> - педагогическое сопровождение образовательной деятельности.</a:t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- Коммуникативная культура </a:t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-Учебное и методическое обеспечение образовательной деятельности .</a:t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-</a:t>
            </a:r>
            <a:r>
              <a:rPr lang="ru-RU" sz="2200" dirty="0" err="1" smtClean="0">
                <a:latin typeface="+mn-lt"/>
              </a:rPr>
              <a:t>Здоровьесберегающий</a:t>
            </a:r>
            <a:r>
              <a:rPr lang="ru-RU" sz="2200" dirty="0" smtClean="0">
                <a:latin typeface="+mn-lt"/>
              </a:rPr>
              <a:t> подход в развитии успешности учителя и учащегося.</a:t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-Воспитательная система школы в условиях реализации ФГОС </a:t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-Современные педагогические технологии как ресурс развития личности учителя и учащегося.</a:t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-Методика использования электронных образовательных ресурсов нового поколения в образовательной деятельности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5400600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ru-RU" dirty="0" smtClean="0"/>
              <a:t> </a:t>
            </a:r>
            <a:r>
              <a:rPr lang="ru-RU" sz="2400" b="1" i="1" dirty="0" smtClean="0">
                <a:latin typeface="+mn-lt"/>
              </a:rPr>
              <a:t>Организационно-педагогические принципы: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-</a:t>
            </a:r>
            <a:r>
              <a:rPr lang="ru-RU" sz="2000" b="1" dirty="0" smtClean="0">
                <a:latin typeface="+mn-lt"/>
              </a:rPr>
              <a:t>Принцип сотрудничества и диалога 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-</a:t>
            </a:r>
            <a:r>
              <a:rPr lang="ru-RU" sz="2000" b="1" dirty="0" smtClean="0">
                <a:latin typeface="+mn-lt"/>
              </a:rPr>
              <a:t>Принцип индивидуализации 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-</a:t>
            </a:r>
            <a:r>
              <a:rPr lang="ru-RU" sz="2000" b="1" dirty="0" smtClean="0">
                <a:latin typeface="+mn-lt"/>
              </a:rPr>
              <a:t>Принцип многоуровневой дифференциации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-</a:t>
            </a:r>
            <a:r>
              <a:rPr lang="ru-RU" sz="2000" b="1" dirty="0" smtClean="0">
                <a:latin typeface="+mn-lt"/>
              </a:rPr>
              <a:t>Принцип научности 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-</a:t>
            </a:r>
            <a:r>
              <a:rPr lang="ru-RU" sz="2000" b="1" dirty="0" smtClean="0">
                <a:latin typeface="+mn-lt"/>
              </a:rPr>
              <a:t>Принцип системности - непрерывности образования 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-</a:t>
            </a:r>
            <a:r>
              <a:rPr lang="ru-RU" sz="2000" b="1" dirty="0" smtClean="0">
                <a:latin typeface="+mn-lt"/>
              </a:rPr>
              <a:t>Принцип интерактивного обучения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-</a:t>
            </a:r>
            <a:r>
              <a:rPr lang="ru-RU" sz="2000" b="1" dirty="0" smtClean="0">
                <a:latin typeface="+mn-lt"/>
              </a:rPr>
              <a:t>Принцип стимулирования </a:t>
            </a:r>
            <a:r>
              <a:rPr lang="ru-RU" sz="2000" dirty="0" smtClean="0">
                <a:latin typeface="+mn-lt"/>
              </a:rPr>
              <a:t>творческого и профессионально-личностного роста педагогов 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-</a:t>
            </a:r>
            <a:r>
              <a:rPr lang="ru-RU" sz="2000" b="1" dirty="0" smtClean="0">
                <a:latin typeface="+mn-lt"/>
              </a:rPr>
              <a:t>Принцип прогнозирования 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-</a:t>
            </a:r>
            <a:r>
              <a:rPr lang="ru-RU" sz="2000" b="1" dirty="0" smtClean="0">
                <a:latin typeface="+mn-lt"/>
              </a:rPr>
              <a:t>Принцип успешности</a:t>
            </a:r>
            <a:r>
              <a:rPr lang="ru-RU" sz="2000" dirty="0" smtClean="0">
                <a:latin typeface="+mn-lt"/>
              </a:rPr>
              <a:t> </a:t>
            </a:r>
            <a:endParaRPr lang="ru-RU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09431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+mn-lt"/>
              </a:rPr>
              <a:t>Функции участников реализации программы.</a:t>
            </a:r>
            <a:br>
              <a:rPr lang="ru-RU" sz="2400" b="1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/>
            </a:r>
            <a:br>
              <a:rPr lang="ru-RU" sz="2700" dirty="0" smtClean="0">
                <a:latin typeface="+mn-lt"/>
              </a:rPr>
            </a:br>
            <a:r>
              <a:rPr lang="ru-RU" sz="2700" i="1" dirty="0" smtClean="0">
                <a:latin typeface="+mn-lt"/>
              </a:rPr>
              <a:t>Заместитель директора</a:t>
            </a:r>
            <a:br>
              <a:rPr lang="ru-RU" sz="2700" i="1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/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-определяет стратегию введения молодого специалиста в образовательное пространство;</a:t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-разрабатывает механизм сопровождения и становления молодого педагога;</a:t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-организует  и контролирует сотрудничество и взаимодействие молодого  специалиста с наставником (</a:t>
            </a:r>
            <a:r>
              <a:rPr lang="ru-RU" sz="2700" dirty="0" err="1" smtClean="0">
                <a:latin typeface="+mn-lt"/>
              </a:rPr>
              <a:t>тьютором</a:t>
            </a:r>
            <a:r>
              <a:rPr lang="ru-RU" sz="2700" dirty="0" smtClean="0">
                <a:latin typeface="+mn-lt"/>
              </a:rPr>
              <a:t>);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590256"/>
          </a:xfrm>
        </p:spPr>
        <p:txBody>
          <a:bodyPr>
            <a:normAutofit/>
          </a:bodyPr>
          <a:lstStyle/>
          <a:p>
            <a:r>
              <a:rPr lang="ru-RU" sz="2700" i="1" dirty="0" smtClean="0">
                <a:latin typeface="+mn-lt"/>
              </a:rPr>
              <a:t>Наставник</a:t>
            </a:r>
            <a:r>
              <a:rPr lang="ru-RU" sz="2700" dirty="0" smtClean="0">
                <a:latin typeface="+mn-lt"/>
              </a:rPr>
              <a:t> (</a:t>
            </a:r>
            <a:r>
              <a:rPr lang="ru-RU" sz="2700" dirty="0" err="1" smtClean="0">
                <a:latin typeface="+mn-lt"/>
              </a:rPr>
              <a:t>тьютор</a:t>
            </a:r>
            <a:r>
              <a:rPr lang="ru-RU" sz="2700" dirty="0" smtClean="0">
                <a:latin typeface="+mn-lt"/>
              </a:rPr>
              <a:t>)</a:t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/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-разрабатывает совместно с молодым специалистом  индивидуальный маршрут  профессионального развития, составляет  план работы,</a:t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-осуществляет анализ деятельности; </a:t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оказывает повседневную помощь в приобретении профессиональных знаний, умений, навыков.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446240"/>
          </a:xfrm>
        </p:spPr>
        <p:txBody>
          <a:bodyPr>
            <a:normAutofit/>
          </a:bodyPr>
          <a:lstStyle/>
          <a:p>
            <a:r>
              <a:rPr lang="ru-RU" sz="2700" i="1" dirty="0" smtClean="0">
                <a:latin typeface="+mn-lt"/>
              </a:rPr>
              <a:t>Молодой  специалист </a:t>
            </a:r>
            <a:br>
              <a:rPr lang="ru-RU" sz="2700" i="1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/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-принимает участие в методической работе на школьном и муниципальном уровне, </a:t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-сотрудничает с опытными педагогами и методистами для разработки собственной стратегии педагогической деятельности, </a:t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-осуществляет деятельность по повышению уровня своего профессионального мастерства.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73427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+mn-lt"/>
              </a:rPr>
              <a:t>Основные формы работы.</a:t>
            </a:r>
            <a:r>
              <a:rPr lang="ru-RU" sz="3100" dirty="0" smtClean="0">
                <a:latin typeface="+mn-lt"/>
              </a:rPr>
              <a:t/>
            </a:r>
            <a:br>
              <a:rPr lang="ru-RU" sz="3100" dirty="0" smtClean="0">
                <a:latin typeface="+mn-lt"/>
              </a:rPr>
            </a:br>
            <a:r>
              <a:rPr lang="ru-RU" sz="3100" dirty="0" smtClean="0">
                <a:latin typeface="+mn-lt"/>
              </a:rPr>
              <a:t>Анкетирование, тестирование.</a:t>
            </a:r>
            <a:br>
              <a:rPr lang="ru-RU" sz="3100" dirty="0" smtClean="0">
                <a:latin typeface="+mn-lt"/>
              </a:rPr>
            </a:br>
            <a:r>
              <a:rPr lang="ru-RU" sz="3100" dirty="0" smtClean="0">
                <a:latin typeface="+mn-lt"/>
              </a:rPr>
              <a:t>Консультации, беседы. Индивидуальные консультации. Практические консультации.</a:t>
            </a:r>
            <a:br>
              <a:rPr lang="ru-RU" sz="3100" dirty="0" smtClean="0">
                <a:latin typeface="+mn-lt"/>
              </a:rPr>
            </a:br>
            <a:r>
              <a:rPr lang="ru-RU" sz="3100" dirty="0" err="1" smtClean="0">
                <a:latin typeface="+mn-lt"/>
              </a:rPr>
              <a:t>Взаимопосещение</a:t>
            </a:r>
            <a:r>
              <a:rPr lang="ru-RU" sz="3100" dirty="0" smtClean="0">
                <a:latin typeface="+mn-lt"/>
              </a:rPr>
              <a:t> уроков, образовательных событий.</a:t>
            </a:r>
            <a:br>
              <a:rPr lang="ru-RU" sz="3100" dirty="0" smtClean="0">
                <a:latin typeface="+mn-lt"/>
              </a:rPr>
            </a:br>
            <a:r>
              <a:rPr lang="ru-RU" sz="3100" dirty="0" smtClean="0">
                <a:latin typeface="+mn-lt"/>
              </a:rPr>
              <a:t>Мини дискуссии. Блиц – опросы. Семинары.</a:t>
            </a:r>
            <a:br>
              <a:rPr lang="ru-RU" sz="3100" dirty="0" smtClean="0">
                <a:latin typeface="+mn-lt"/>
              </a:rPr>
            </a:br>
            <a:r>
              <a:rPr lang="ru-RU" sz="3100" dirty="0" smtClean="0">
                <a:latin typeface="+mn-lt"/>
              </a:rPr>
              <a:t>Деловые игры. Круглые столы. Мастер – классы. Методические </a:t>
            </a:r>
            <a:r>
              <a:rPr lang="ru-RU" sz="3100" dirty="0" err="1" smtClean="0">
                <a:latin typeface="+mn-lt"/>
              </a:rPr>
              <a:t>недели.Конкурсы</a:t>
            </a:r>
            <a:r>
              <a:rPr lang="ru-RU" sz="3100" dirty="0" smtClean="0">
                <a:latin typeface="+mn-lt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093296"/>
          </a:xfrm>
        </p:spPr>
        <p:txBody>
          <a:bodyPr/>
          <a:lstStyle/>
          <a:p>
            <a:r>
              <a:rPr lang="ru-RU" sz="3200" dirty="0" smtClean="0">
                <a:latin typeface="+mn-lt"/>
              </a:rPr>
              <a:t>                    Этапы формирования  </a:t>
            </a:r>
            <a:br>
              <a:rPr lang="ru-RU" sz="3200" dirty="0" smtClean="0">
                <a:latin typeface="+mn-lt"/>
              </a:rPr>
            </a:br>
            <a:r>
              <a:rPr lang="ru-RU" sz="3200" dirty="0">
                <a:latin typeface="+mn-lt"/>
              </a:rPr>
              <a:t> </a:t>
            </a:r>
            <a:r>
              <a:rPr lang="ru-RU" sz="3200" dirty="0" smtClean="0">
                <a:latin typeface="+mn-lt"/>
              </a:rPr>
              <a:t>       профессиональных компетенций   </a:t>
            </a:r>
            <a:br>
              <a:rPr lang="ru-RU" sz="3200" dirty="0" smtClean="0">
                <a:latin typeface="+mn-lt"/>
              </a:rPr>
            </a:br>
            <a:r>
              <a:rPr lang="ru-RU" sz="3200" dirty="0">
                <a:latin typeface="+mn-lt"/>
              </a:rPr>
              <a:t> </a:t>
            </a:r>
            <a:r>
              <a:rPr lang="ru-RU" sz="3200" dirty="0" smtClean="0">
                <a:latin typeface="+mn-lt"/>
              </a:rPr>
              <a:t>                          педагогов:</a:t>
            </a:r>
            <a:br>
              <a:rPr lang="ru-RU" sz="3200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1 этап – профессиональное самоопределение;</a:t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2 этап – профессиональное саморазвитие;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i="1" dirty="0" smtClean="0">
                <a:latin typeface="+mn-lt"/>
              </a:rPr>
              <a:t>3 </a:t>
            </a:r>
            <a:r>
              <a:rPr lang="ru-RU" sz="3200" i="1" dirty="0">
                <a:latin typeface="+mn-lt"/>
              </a:rPr>
              <a:t>этап – </a:t>
            </a:r>
            <a:r>
              <a:rPr lang="ru-RU" sz="3200" i="1" dirty="0" smtClean="0">
                <a:latin typeface="+mn-lt"/>
              </a:rPr>
              <a:t>профессиональная самореализация;</a:t>
            </a: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3200" i="1" dirty="0" smtClean="0">
                <a:latin typeface="+mn-lt"/>
              </a:rPr>
              <a:t>4.</a:t>
            </a:r>
            <a:r>
              <a:rPr lang="ru-RU" sz="3200" i="1" dirty="0">
                <a:latin typeface="+mn-lt"/>
              </a:rPr>
              <a:t> этап – </a:t>
            </a:r>
            <a:r>
              <a:rPr lang="ru-RU" sz="3200" i="1" dirty="0" smtClean="0">
                <a:latin typeface="+mn-lt"/>
              </a:rPr>
              <a:t>профессиональное самосовершенствование</a:t>
            </a:r>
            <a:r>
              <a:rPr lang="ru-RU" sz="3200" dirty="0" smtClean="0"/>
              <a:t>;</a:t>
            </a:r>
            <a:endParaRPr lang="ru-RU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374441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+mn-lt"/>
              </a:rPr>
              <a:t>Ожидаемый результат:</a:t>
            </a:r>
            <a:r>
              <a:rPr lang="ru-RU" sz="2700" dirty="0" smtClean="0">
                <a:latin typeface="+mn-lt"/>
              </a:rPr>
              <a:t/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-Психолого-педагогическая адаптация молодых педагогов, успешное  вхождение   в новый коллектив, овладение  коммуникативной культурой.</a:t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-Повышение организационной культуры педагога.</a:t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-Рост профессиональной компетентности молодых педагогов.</a:t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-Изменение личностных качеств молодого педагога; готовность к саморазвитию, самосовершенствованию.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8458200" cy="223224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Представление программы работы с молодыми специалистами «Ступени успеха». Информационно-методическое сопровождение педагогов в условиях непрерывности образования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4797152"/>
            <a:ext cx="5256584" cy="1752600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Майорова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Г.Г., заместитель                                                     директора по НМР </a:t>
            </a:r>
          </a:p>
          <a:p>
            <a:pPr algn="r"/>
            <a:r>
              <a:rPr lang="ru-RU" sz="1800" dirty="0" smtClean="0"/>
              <a:t> </a:t>
            </a:r>
          </a:p>
          <a:p>
            <a:pPr algn="r"/>
            <a:r>
              <a:rPr lang="ru-RU" sz="1800" dirty="0" smtClean="0"/>
              <a:t>МОУ«Начальная школа – детский сад №1»</a:t>
            </a:r>
          </a:p>
          <a:p>
            <a:pPr algn="r"/>
            <a:r>
              <a:rPr lang="ru-RU" sz="1800" dirty="0" smtClean="0"/>
              <a:t> г.Ухты</a:t>
            </a:r>
            <a:endParaRPr lang="ru-RU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4176464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Эффективность профессиональной деятельности  молодого педагога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1196752"/>
          <a:ext cx="8568951" cy="5429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5739"/>
                <a:gridCol w="1856605"/>
                <a:gridCol w="1856607"/>
              </a:tblGrid>
              <a:tr h="3756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Показатель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Оценка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Резолюция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68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1.Мотивация к педагогической деятельности (методика К.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Замфир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 модификации А.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Реана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Внутренняя, внутренняя положительная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Высокий уровень мотивации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63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 удовлетворённости педагогической деятельностью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Не менее 85%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Высокий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56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Эфективность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профессиональной деятельности (мониторинг)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Не менее 0,58 баллов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Допустимый уровень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63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Профессиональная компетентность (мониторинг)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Не менее 6 баллов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Допустимый уровень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466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Готовность к саморазвитию и самообразованию  (Выявление способности молодых специалистов к саморазвитию и самообразованию (по методике В. И. Андреева).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Не менее 65 баллов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Средний уровень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08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Эффективность урока с позиции системно –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деятельностного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подхода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Не менее 6 баллов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Выше среднего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83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Качество успеваемости  учащихся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Не менее 65%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Допустимый уровень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620688"/>
            <a:ext cx="82500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Эффективность профессиональной деятельности  молодого педагога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4382216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2700" b="1" dirty="0" smtClean="0">
                <a:latin typeface="+mn-lt"/>
              </a:rPr>
              <a:t>Прогнозируемые риски</a:t>
            </a:r>
            <a:r>
              <a:rPr lang="ru-RU" sz="2700" dirty="0" smtClean="0">
                <a:latin typeface="+mn-lt"/>
              </a:rPr>
              <a:t/>
            </a:r>
            <a:br>
              <a:rPr lang="ru-RU" sz="2700" dirty="0" smtClean="0">
                <a:latin typeface="+mn-lt"/>
              </a:rPr>
            </a:br>
            <a:r>
              <a:rPr lang="ru-RU" sz="2700" b="1" dirty="0" smtClean="0">
                <a:latin typeface="+mn-lt"/>
              </a:rPr>
              <a:t> </a:t>
            </a:r>
            <a:r>
              <a:rPr lang="ru-RU" sz="2700" dirty="0" smtClean="0">
                <a:latin typeface="+mn-lt"/>
              </a:rPr>
              <a:t/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Изменение финансовой политики в сфере оплаты педагогического труда;</a:t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Текучесть кадров;</a:t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Отсутствие притока молодых специалистов;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590256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+mn-lt"/>
              </a:rPr>
              <a:t>Администрация Учреждения:</a:t>
            </a:r>
            <a:br>
              <a:rPr lang="ru-RU" sz="3100" dirty="0" smtClean="0">
                <a:latin typeface="+mn-lt"/>
              </a:rPr>
            </a:br>
            <a:r>
              <a:rPr lang="ru-RU" sz="3100" dirty="0" smtClean="0">
                <a:latin typeface="+mn-lt"/>
              </a:rPr>
              <a:t>- обеспечивает координацию деятельности исполнителей Программы;</a:t>
            </a:r>
            <a:br>
              <a:rPr lang="ru-RU" sz="3100" dirty="0" smtClean="0">
                <a:latin typeface="+mn-lt"/>
              </a:rPr>
            </a:br>
            <a:r>
              <a:rPr lang="ru-RU" sz="3100" dirty="0" smtClean="0">
                <a:latin typeface="+mn-lt"/>
              </a:rPr>
              <a:t>-осуществляет контроль за ходом реализации мероприятий по направлениям;</a:t>
            </a:r>
            <a:br>
              <a:rPr lang="ru-RU" sz="3100" dirty="0" smtClean="0">
                <a:latin typeface="+mn-lt"/>
              </a:rPr>
            </a:br>
            <a:r>
              <a:rPr lang="ru-RU" sz="3100" dirty="0" smtClean="0">
                <a:latin typeface="+mn-lt"/>
              </a:rPr>
              <a:t>- ежегодно производит анализ эффективности выполнения Программы методического сопровождения молодого специалиста - июнь;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692696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Контроль за реализацией программы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7342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+mn-lt"/>
              </a:rPr>
              <a:t>         Исполнители Программы: </a:t>
            </a:r>
            <a:br>
              <a:rPr lang="ru-RU" sz="3200" b="1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Педагог – наставник (</a:t>
            </a:r>
            <a:r>
              <a:rPr lang="ru-RU" sz="3200" dirty="0" err="1" smtClean="0">
                <a:latin typeface="+mn-lt"/>
              </a:rPr>
              <a:t>тьютор</a:t>
            </a:r>
            <a:r>
              <a:rPr lang="ru-RU" sz="3200" dirty="0" smtClean="0">
                <a:latin typeface="+mn-lt"/>
              </a:rPr>
              <a:t>), молодой специалист  ежегодно предоставляют отчёт о результатах оценки эффективности деятельности – июнь;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4176464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Эффективность профессиональной деятельности  молодого педагога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1438705"/>
          <a:ext cx="8568951" cy="4985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5739"/>
                <a:gridCol w="1856605"/>
                <a:gridCol w="1856607"/>
              </a:tblGrid>
              <a:tr h="3388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Показатель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Оценка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Резолюция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996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1.Мотивация к педагогической деятельности (методика К.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Замфир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 модификации А.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Реана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Внутренняя, внутренняя положительная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Высокий уровень мотивации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6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 удовлетворённости педагогической деятельностью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Не менее 85%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Высокий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85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Эфективность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профессиональной деятельности (мониторинг)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Не менее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0,6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баллов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Допустимый уровень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6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Профессиональная компетентность (мониторинг)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Не менее 6 баллов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Допустимый уровень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246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Готовность к саморазвитию и самообразованию  (Выявление способности молодых специалистов к саморазвитию и самообразованию (по методике В. И. Андреева).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Не менее 65 баллов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Средний уровень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87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Эффективность урока с позиции системно –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деятельностного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подхода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Не менее 6 баллов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Выше среднего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49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Качество успеваемости  учащихся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Не менее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61%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Допустимый уровень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466800"/>
            <a:ext cx="82500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Эффективность профессиональной деятельности  молодого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МОУ  «НШДС №1»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850" y="1125538"/>
          <a:ext cx="8569325" cy="4679950"/>
        </p:xfrm>
        <a:graphic>
          <a:graphicData uri="http://schemas.openxmlformats.org/drawingml/2006/table">
            <a:tbl>
              <a:tblPr/>
              <a:tblGrid>
                <a:gridCol w="5926138"/>
                <a:gridCol w="1835150"/>
                <a:gridCol w="808037"/>
              </a:tblGrid>
              <a:tr h="1327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Название курсов (в том числе дистанционные, муниципальные семинары)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Сроки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№удостоверения (курсы)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Количество часов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1)«Основы гуманно-личностного подхода к детям в образовательном процессе»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2)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Вебинар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издательства «Просвещение»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«Диагностика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сформированности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предметных и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метапредметных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умений в курсе литературного чтения в начальной школе»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Бойкина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М.В.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3)«Формирование УУД младших школьников»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Брюшкова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Т.Г.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4) «Системно –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деятельностный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подход в практике  молодого педагога» Носова Н.Н.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Сертификат 9.01-13.01.15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Сертификат 20.11.14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Сертификат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Сертификат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3804" marR="43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72" name="Rectangle 1"/>
          <p:cNvSpPr>
            <a:spLocks noChangeArrowheads="1"/>
          </p:cNvSpPr>
          <p:nvPr/>
        </p:nvSpPr>
        <p:spPr bwMode="auto">
          <a:xfrm>
            <a:off x="1547664" y="332656"/>
            <a:ext cx="539273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Профессиональная</a:t>
            </a:r>
            <a:r>
              <a:rPr 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подготовка</a:t>
            </a:r>
            <a:r>
              <a:rPr 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9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85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2000" b="1" dirty="0" smtClean="0">
                <a:latin typeface="+mn-lt"/>
                <a:cs typeface="Times New Roman" pitchFamily="18" charset="0"/>
              </a:rPr>
              <a:t>Участие учителей в профессиональных конкурсах, методических неделях и других мероприятиях на муниципальном, региональном и федеральном уровнях </a:t>
            </a:r>
            <a:r>
              <a:rPr lang="ru-RU" sz="2000" dirty="0" smtClean="0">
                <a:latin typeface="+mn-lt"/>
                <a:cs typeface="Times New Roman" pitchFamily="18" charset="0"/>
              </a:rPr>
              <a:t/>
            </a:r>
            <a:br>
              <a:rPr lang="ru-RU" sz="2000" dirty="0" smtClean="0">
                <a:latin typeface="+mn-lt"/>
                <a:cs typeface="Times New Roman" pitchFamily="18" charset="0"/>
              </a:rPr>
            </a:br>
            <a:r>
              <a:rPr lang="ru-RU" sz="2000" b="1" dirty="0" smtClean="0">
                <a:latin typeface="+mn-lt"/>
                <a:cs typeface="Times New Roman" pitchFamily="18" charset="0"/>
              </a:rPr>
              <a:t/>
            </a:r>
            <a:br>
              <a:rPr lang="ru-RU" sz="2000" b="1" dirty="0" smtClean="0">
                <a:latin typeface="+mn-lt"/>
                <a:cs typeface="Times New Roman" pitchFamily="18" charset="0"/>
              </a:rPr>
            </a:br>
            <a:r>
              <a:rPr lang="ru-RU" sz="2000" b="1" dirty="0" smtClean="0">
                <a:latin typeface="+mn-lt"/>
                <a:cs typeface="Times New Roman" pitchFamily="18" charset="0"/>
              </a:rPr>
              <a:t>1)Открытый урок по предмету окружающий мир в 1 классе «Мы должны защищать окружающую среду» в рамках методической недели «Молодые молодым»</a:t>
            </a:r>
            <a:br>
              <a:rPr lang="ru-RU" sz="2000" b="1" dirty="0" smtClean="0">
                <a:latin typeface="+mn-lt"/>
                <a:cs typeface="Times New Roman" pitchFamily="18" charset="0"/>
              </a:rPr>
            </a:br>
            <a:r>
              <a:rPr lang="ru-RU" sz="2000" b="1" dirty="0" smtClean="0">
                <a:latin typeface="+mn-lt"/>
                <a:cs typeface="Times New Roman" pitchFamily="18" charset="0"/>
              </a:rPr>
              <a:t> </a:t>
            </a:r>
            <a:br>
              <a:rPr lang="ru-RU" sz="2000" b="1" dirty="0" smtClean="0">
                <a:latin typeface="+mn-lt"/>
                <a:cs typeface="Times New Roman" pitchFamily="18" charset="0"/>
              </a:rPr>
            </a:br>
            <a:r>
              <a:rPr lang="ru-RU" sz="2000" b="1" dirty="0" smtClean="0">
                <a:latin typeface="+mn-lt"/>
                <a:cs typeface="Times New Roman" pitchFamily="18" charset="0"/>
              </a:rPr>
              <a:t>2)Дистанционный конкурс  «Сайт в  моей образовательной деятельности» </a:t>
            </a:r>
            <a:r>
              <a:rPr lang="en-US" sz="2000" b="1" dirty="0" smtClean="0">
                <a:latin typeface="+mn-lt"/>
                <a:cs typeface="Times New Roman" pitchFamily="18" charset="0"/>
              </a:rPr>
              <a:t>VI</a:t>
            </a:r>
            <a:r>
              <a:rPr lang="ru-RU" sz="2000" b="1" dirty="0" smtClean="0">
                <a:latin typeface="+mn-lt"/>
                <a:cs typeface="Times New Roman" pitchFamily="18" charset="0"/>
              </a:rPr>
              <a:t> Открытого Фестиваля «Традиции и инновации» (Республиканский  - участие)</a:t>
            </a:r>
            <a:br>
              <a:rPr lang="ru-RU" sz="2000" b="1" dirty="0" smtClean="0">
                <a:latin typeface="+mn-lt"/>
                <a:cs typeface="Times New Roman" pitchFamily="18" charset="0"/>
              </a:rPr>
            </a:br>
            <a:r>
              <a:rPr lang="ru-RU" sz="2000" b="1" dirty="0" smtClean="0">
                <a:latin typeface="+mn-lt"/>
                <a:cs typeface="Times New Roman" pitchFamily="18" charset="0"/>
              </a:rPr>
              <a:t/>
            </a:r>
            <a:br>
              <a:rPr lang="ru-RU" sz="2000" b="1" dirty="0" smtClean="0">
                <a:latin typeface="+mn-lt"/>
                <a:cs typeface="Times New Roman" pitchFamily="18" charset="0"/>
              </a:rPr>
            </a:br>
            <a:r>
              <a:rPr lang="ru-RU" sz="2000" b="1" dirty="0" smtClean="0">
                <a:latin typeface="+mn-lt"/>
                <a:cs typeface="Times New Roman" pitchFamily="18" charset="0"/>
              </a:rPr>
              <a:t>3)Общероссийский конкурс «Лучший сайт (</a:t>
            </a:r>
            <a:r>
              <a:rPr lang="ru-RU" sz="2000" b="1" dirty="0" err="1" smtClean="0">
                <a:latin typeface="+mn-lt"/>
                <a:cs typeface="Times New Roman" pitchFamily="18" charset="0"/>
              </a:rPr>
              <a:t>блог</a:t>
            </a:r>
            <a:r>
              <a:rPr lang="ru-RU" sz="2000" b="1" dirty="0" smtClean="0">
                <a:latin typeface="+mn-lt"/>
                <a:cs typeface="Times New Roman" pitchFamily="18" charset="0"/>
              </a:rPr>
              <a:t>) педагога учреждения/ организации»(Всероссийский – Диплом 1 степени)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Новая папка\Новая папка (11)\IMG_058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929" r="9351"/>
          <a:stretch/>
        </p:blipFill>
        <p:spPr bwMode="auto">
          <a:xfrm>
            <a:off x="611560" y="1196752"/>
            <a:ext cx="8288977" cy="519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54868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Работа на семинаре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83548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ounschds.umi.ru/images/cms/thumbs/798e8b2f52c2aa172d80c790c49b20abc46baa2b/xicwv-pq1wmv_720_au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953"/>
          <a:stretch/>
        </p:blipFill>
        <p:spPr bwMode="auto">
          <a:xfrm>
            <a:off x="1403648" y="1556792"/>
            <a:ext cx="5753100" cy="326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лок-схема: перфолента 1"/>
          <p:cNvSpPr/>
          <p:nvPr/>
        </p:nvSpPr>
        <p:spPr>
          <a:xfrm>
            <a:off x="1259632" y="5445224"/>
            <a:ext cx="6696744" cy="72008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У нас все впереди 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566467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4462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Д</a:t>
            </a:r>
            <a:r>
              <a:rPr lang="ru-RU" dirty="0" smtClean="0"/>
              <a:t>ля </a:t>
            </a:r>
            <a:r>
              <a:rPr lang="ru-RU" dirty="0" smtClean="0"/>
              <a:t>  </a:t>
            </a:r>
            <a:r>
              <a:rPr lang="ru-RU" i="1" dirty="0" smtClean="0"/>
              <a:t>у</a:t>
            </a:r>
            <a:r>
              <a:rPr lang="ru-RU" i="1" dirty="0" smtClean="0"/>
              <a:t>спешной  деятельности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«…нужны синтез научных знаний, методического мастерства и личных качеств педагога, умелое владение педагогической техникой и передовыми педагогическими достижениями»</a:t>
            </a:r>
            <a:br>
              <a:rPr lang="ru-RU" dirty="0" smtClean="0"/>
            </a:br>
            <a:r>
              <a:rPr lang="ru-RU" dirty="0" smtClean="0"/>
              <a:t>                             А.С. Макаренко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43000"/>
            <a:ext cx="8363272" cy="50223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Концептуальная основа Программы «Ступени успеха» - </a:t>
            </a:r>
            <a:r>
              <a:rPr lang="ru-RU" dirty="0" err="1" smtClean="0"/>
              <a:t>тьюторское</a:t>
            </a:r>
            <a:r>
              <a:rPr lang="ru-RU" dirty="0" smtClean="0"/>
              <a:t> сопровождение молодого специалиста. 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507288" cy="5616624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rgbClr val="002060"/>
                </a:solidFill>
              </a:rPr>
              <a:t>Тьюторское</a:t>
            </a:r>
            <a:r>
              <a:rPr lang="ru-RU" sz="3200" dirty="0" smtClean="0">
                <a:solidFill>
                  <a:srgbClr val="002060"/>
                </a:solidFill>
              </a:rPr>
              <a:t> сопровождение  способствует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 созданию  для молодого педагога насыщенной образовательной среды,</a:t>
            </a:r>
            <a:br>
              <a:rPr lang="ru-RU" sz="2400" dirty="0" smtClean="0"/>
            </a:br>
            <a:r>
              <a:rPr lang="ru-RU" sz="2400" dirty="0" smtClean="0"/>
              <a:t>- разработке индивидуального маршрута профессионального развития в соответствии с его потребностями и способностями при постоянном взаимодействии со всеми участниками образовательных отношений,</a:t>
            </a:r>
            <a:br>
              <a:rPr lang="ru-RU" sz="2400" dirty="0" smtClean="0"/>
            </a:br>
            <a:r>
              <a:rPr lang="ru-RU" sz="2400" dirty="0" smtClean="0"/>
              <a:t>- помогает предупредить типичные ошибки, противоречия и затруднения в организации деятельности молодого специалиста,</a:t>
            </a:r>
            <a:br>
              <a:rPr lang="ru-RU" sz="2400" dirty="0" smtClean="0"/>
            </a:br>
            <a:r>
              <a:rPr lang="ru-RU" sz="2400" dirty="0" smtClean="0"/>
              <a:t>- найти возможные пути их преодоления.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</a:rPr>
              <a:t>   Миссия методической службы.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трелка вправо с вырезом 2"/>
          <p:cNvSpPr/>
          <p:nvPr/>
        </p:nvSpPr>
        <p:spPr>
          <a:xfrm rot="5400000">
            <a:off x="3923928" y="1988840"/>
            <a:ext cx="1368152" cy="792088"/>
          </a:xfrm>
          <a:prstGeom prst="notch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99592" y="3212976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информационно – </a:t>
            </a:r>
            <a:r>
              <a:rPr lang="ru-RU" sz="2800" b="1" dirty="0" smtClean="0">
                <a:solidFill>
                  <a:srgbClr val="002060"/>
                </a:solidFill>
              </a:rPr>
              <a:t>методическое сопровождение </a:t>
            </a:r>
            <a:r>
              <a:rPr lang="ru-RU" sz="2800" b="1" dirty="0">
                <a:solidFill>
                  <a:srgbClr val="002060"/>
                </a:solidFill>
              </a:rPr>
              <a:t>молодого </a:t>
            </a:r>
            <a:r>
              <a:rPr lang="ru-RU" sz="2800" b="1" dirty="0" smtClean="0">
                <a:solidFill>
                  <a:srgbClr val="002060"/>
                </a:solidFill>
              </a:rPr>
              <a:t>специалиста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" name="Стрелка вправо с вырезом 4"/>
          <p:cNvSpPr/>
          <p:nvPr/>
        </p:nvSpPr>
        <p:spPr>
          <a:xfrm rot="5400000">
            <a:off x="4103948" y="4185084"/>
            <a:ext cx="1008112" cy="792088"/>
          </a:xfrm>
          <a:prstGeom prst="notch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99592" y="5157192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ситуация </a:t>
            </a:r>
            <a:r>
              <a:rPr lang="ru-RU" sz="2800" b="1" dirty="0">
                <a:solidFill>
                  <a:srgbClr val="002060"/>
                </a:solidFill>
              </a:rPr>
              <a:t>успеха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 </a:t>
            </a:r>
            <a:r>
              <a:rPr lang="ru-RU" sz="2800" b="1" dirty="0">
                <a:solidFill>
                  <a:srgbClr val="002060"/>
                </a:solidFill>
              </a:rPr>
              <a:t>профессиональной деятельности, 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личностный рост 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4462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</a:rPr>
              <a:t>            Цель Программы: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Создание условий (мотивационных, организационных, научно – методических) для  профессионального роста молодого специалиста.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43000"/>
            <a:ext cx="8712968" cy="538234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+mn-lt"/>
              </a:rPr>
              <a:t>                                           Задачи:</a:t>
            </a:r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1. Выявить ведущие потребности, затруднения в профессиональной деятельности молодого специалиста;</a:t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2. Оказать  методическую  помощь молодому специалисту в изучении нормативно-правовой базы, в том числе, ОО.</a:t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3. Разработать индивидуальный маршрут развития молодого педагога с учётом данных диагностики профессиональных потребностей и затруднений;</a:t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4. Развивать коммуникативную компетенцию молодого педагога через организацию сотрудничества всех участников образовательных отношений;</a:t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5. Оказать практическую помощь в   овладении СОТ;</a:t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6. Обеспечить участие молодого педагога в системе методической работы ОО, муниципалитета;</a:t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7. Определить и осуществлять меры   стимулирования деятельности молодого специалиста;</a:t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8. Отслеживать  уровень эффективности профессиональной деятельности молодого педагога;</a:t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9. Приобщить  молодого специалиста к традициям  МОУ «НШДС №1».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31033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+mn-lt"/>
              </a:rPr>
              <a:t>Этапы реализации Программы.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I</a:t>
            </a:r>
            <a:r>
              <a:rPr lang="ru-RU" sz="3200" dirty="0" smtClean="0">
                <a:latin typeface="+mn-lt"/>
              </a:rPr>
              <a:t> этап – адаптационно-диагностический;</a:t>
            </a:r>
            <a:br>
              <a:rPr lang="ru-RU" sz="32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II</a:t>
            </a:r>
            <a:r>
              <a:rPr lang="ru-RU" sz="3200" dirty="0" smtClean="0">
                <a:latin typeface="+mn-lt"/>
              </a:rPr>
              <a:t> этап – коррекционно-развивающий;</a:t>
            </a:r>
            <a:br>
              <a:rPr lang="ru-RU" sz="32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III</a:t>
            </a:r>
            <a:r>
              <a:rPr lang="ru-RU" sz="3200" dirty="0" smtClean="0">
                <a:latin typeface="+mn-lt"/>
              </a:rPr>
              <a:t> этап – аналитический;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98</TotalTime>
  <Words>524</Words>
  <Application>Microsoft Office PowerPoint</Application>
  <PresentationFormat>Экран (4:3)</PresentationFormat>
  <Paragraphs>114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Городская</vt:lpstr>
      <vt:lpstr>  Республиканская научно-практическая конференция «Реализация ФГОС как механизм инновационного развития образовательной организации и профессионального развития педагога» </vt:lpstr>
      <vt:lpstr>Представление программы работы с молодыми специалистами «Ступени успеха». Информационно-методическое сопровождение педагогов в условиях непрерывности образования </vt:lpstr>
      <vt:lpstr>       Для   успешной  деятельности   «…нужны синтез научных знаний, методического мастерства и личных качеств педагога, умелое владение педагогической техникой и передовыми педагогическими достижениями»                              А.С. Макаренко</vt:lpstr>
      <vt:lpstr>Концептуальная основа Программы «Ступени успеха» - тьюторское сопровождение молодого специалиста. </vt:lpstr>
      <vt:lpstr>Тьюторское сопровождение  способствует -  созданию  для молодого педагога насыщенной образовательной среды, - разработке индивидуального маршрута профессионального развития в соответствии с его потребностями и способностями при постоянном взаимодействии со всеми участниками образовательных отношений, - помогает предупредить типичные ошибки, противоречия и затруднения в организации деятельности молодого специалиста, - найти возможные пути их преодоления.</vt:lpstr>
      <vt:lpstr>   Миссия методической службы. </vt:lpstr>
      <vt:lpstr>            Цель Программы: Создание условий (мотивационных, организационных, научно – методических) для  профессионального роста молодого специалиста. </vt:lpstr>
      <vt:lpstr>                                           Задачи: 1. Выявить ведущие потребности, затруднения в профессиональной деятельности молодого специалиста; 2. Оказать  методическую  помощь молодому специалисту в изучении нормативно-правовой базы, в том числе, ОО. 3. Разработать индивидуальный маршрут развития молодого педагога с учётом данных диагностики профессиональных потребностей и затруднений; 4. Развивать коммуникативную компетенцию молодого педагога через организацию сотрудничества всех участников образовательных отношений; 5. Оказать практическую помощь в   овладении СОТ; 6. Обеспечить участие молодого педагога в системе методической работы ОО, муниципалитета; 7. Определить и осуществлять меры   стимулирования деятельности молодого специалиста; 8. Отслеживать  уровень эффективности профессиональной деятельности молодого педагога; 9. Приобщить  молодого специалиста к традициям  МОУ «НШДС №1». </vt:lpstr>
      <vt:lpstr>Этапы реализации Программы.  I этап – адаптационно-диагностический; II этап – коррекционно-развивающий; III этап – аналитический; </vt:lpstr>
      <vt:lpstr>Целевая группа программы – молодые специалисты: -молодые специалисты, получившие диплом о педагогическом образовании и в тот же год трудоустроившиеся в ОО; -педагоги, пришедшие работать в другой тип ОО, и на другую педагогическую должность, но имеющие опыт работы в ОО; -педагоги, вернувшиеся к профессиональной педагогической деятельности после длительного перерыва (трех и более лет); -специалисты, не имеющие педагогического образования (обучающиеся заочно) и опыта педагогической работы;</vt:lpstr>
      <vt:lpstr>Основные участники реализации программы:  методисты УО; -заместитель директора по УВР и ВР; -руководитель МО; -куратор «Школы молодого педагога»; -(тьютор) – педагог – наставник ; -педагог – психолог; -педагоги, включающиеся в деятельность по сопровождению молодого специалиста в зависимости от этапа сопровождения. </vt:lpstr>
      <vt:lpstr>Направления информационно – методического сопровождения :   -Нормативно-правовое обеспечение образовательной деятельности  -Психолого - педагогическое сопровождение образовательной деятельности. - Коммуникативная культура  -Учебное и методическое обеспечение образовательной деятельности . -Здоровьесберегающий подход в развитии успешности учителя и учащегося. -Воспитательная система школы в условиях реализации ФГОС  -Современные педагогические технологии как ресурс развития личности учителя и учащегося. -Методика использования электронных образовательных ресурсов нового поколения в образовательной деятельности  </vt:lpstr>
      <vt:lpstr> Организационно-педагогические принципы:  -Принцип сотрудничества и диалога  -Принцип индивидуализации  -Принцип многоуровневой дифференциации -Принцип научности  -Принцип системности - непрерывности образования  -Принцип интерактивного обучения -Принцип стимулирования творческого и профессионально-личностного роста педагогов  -Принцип прогнозирования  -Принцип успешности </vt:lpstr>
      <vt:lpstr>Функции участников реализации программы.  Заместитель директора  -определяет стратегию введения молодого специалиста в образовательное пространство; -разрабатывает механизм сопровождения и становления молодого педагога; -организует  и контролирует сотрудничество и взаимодействие молодого  специалиста с наставником (тьютором); </vt:lpstr>
      <vt:lpstr>Наставник (тьютор)  -разрабатывает совместно с молодым специалистом  индивидуальный маршрут  профессионального развития, составляет  план работы, -осуществляет анализ деятельности;  оказывает повседневную помощь в приобретении профессиональных знаний, умений, навыков. </vt:lpstr>
      <vt:lpstr>Молодой  специалист   -принимает участие в методической работе на школьном и муниципальном уровне,  -сотрудничает с опытными педагогами и методистами для разработки собственной стратегии педагогической деятельности,  -осуществляет деятельность по повышению уровня своего профессионального мастерства. </vt:lpstr>
      <vt:lpstr>Основные формы работы. Анкетирование, тестирование. Консультации, беседы. Индивидуальные консультации. Практические консультации. Взаимопосещение уроков, образовательных событий. Мини дискуссии. Блиц – опросы. Семинары. Деловые игры. Круглые столы. Мастер – классы. Методические недели.Конкурсы. </vt:lpstr>
      <vt:lpstr>                    Этапы формирования           профессиональных компетенций                               педагогов: 1 этап – профессиональное самоопределение; 2 этап – профессиональное саморазвитие; 3 этап – профессиональная самореализация; 4. этап – профессиональное самосовершенствование;</vt:lpstr>
      <vt:lpstr>Ожидаемый результат: -Психолого-педагогическая адаптация молодых педагогов, успешное  вхождение   в новый коллектив, овладение  коммуникативной культурой. -Повышение организационной культуры педагога. -Рост профессиональной компетентности молодых педагогов. -Изменение личностных качеств молодого педагога; готовность к саморазвитию, самосовершенствованию. </vt:lpstr>
      <vt:lpstr>Эффективность профессиональной деятельности  молодого педагога              </vt:lpstr>
      <vt:lpstr>  Прогнозируемые риски   Изменение финансовой политики в сфере оплаты педагогического труда; Текучесть кадров; Отсутствие притока молодых специалистов; </vt:lpstr>
      <vt:lpstr>Администрация Учреждения: - обеспечивает координацию деятельности исполнителей Программы; -осуществляет контроль за ходом реализации мероприятий по направлениям; - ежегодно производит анализ эффективности выполнения Программы методического сопровождения молодого специалиста - июнь; </vt:lpstr>
      <vt:lpstr>         Исполнители Программы:   Педагог – наставник (тьютор), молодой специалист  ежегодно предоставляют отчёт о результатах оценки эффективности деятельности – июнь; </vt:lpstr>
      <vt:lpstr>Эффективность профессиональной деятельности  молодого педагога              </vt:lpstr>
      <vt:lpstr>Слайд 25</vt:lpstr>
      <vt:lpstr>Участие учителей в профессиональных конкурсах, методических неделях и других мероприятиях на муниципальном, региональном и федеральном уровнях   1)Открытый урок по предмету окружающий мир в 1 классе «Мы должны защищать окружающую среду» в рамках методической недели «Молодые молодым»   2)Дистанционный конкурс  «Сайт в  моей образовательной деятельности» VI Открытого Фестиваля «Традиции и инновации» (Республиканский  - участие)  3)Общероссийский конкурс «Лучший сайт (блог) педагога учреждения/ организации»(Всероссийский – Диплом 1 степени)     </vt:lpstr>
      <vt:lpstr>Слайд 27</vt:lpstr>
      <vt:lpstr>Слайд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Республиканская научно-практическая конференция «Реализация ФГОС как механизм инновационного развития образовательной организации и профессионального развития педагога» </dc:title>
  <dc:creator>Галина</dc:creator>
  <cp:lastModifiedBy>Галина</cp:lastModifiedBy>
  <cp:revision>11</cp:revision>
  <dcterms:created xsi:type="dcterms:W3CDTF">2015-12-08T01:59:18Z</dcterms:created>
  <dcterms:modified xsi:type="dcterms:W3CDTF">2015-12-22T10:41:12Z</dcterms:modified>
</cp:coreProperties>
</file>